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1214" r:id="rId3"/>
    <p:sldId id="1216" r:id="rId4"/>
    <p:sldId id="1294" r:id="rId5"/>
    <p:sldId id="1401" r:id="rId6"/>
    <p:sldId id="1422" r:id="rId7"/>
    <p:sldId id="1423" r:id="rId8"/>
    <p:sldId id="1426" r:id="rId9"/>
    <p:sldId id="1424" r:id="rId10"/>
    <p:sldId id="1425" r:id="rId11"/>
    <p:sldId id="1427" r:id="rId12"/>
    <p:sldId id="1428" r:id="rId13"/>
    <p:sldId id="1429" r:id="rId14"/>
    <p:sldId id="1430" r:id="rId15"/>
    <p:sldId id="1432" r:id="rId16"/>
    <p:sldId id="1433" r:id="rId17"/>
    <p:sldId id="1434" r:id="rId18"/>
    <p:sldId id="1435" r:id="rId19"/>
    <p:sldId id="1436" r:id="rId20"/>
    <p:sldId id="1437" r:id="rId21"/>
    <p:sldId id="1438" r:id="rId22"/>
    <p:sldId id="1439" r:id="rId23"/>
    <p:sldId id="1441" r:id="rId24"/>
    <p:sldId id="1440" r:id="rId25"/>
    <p:sldId id="1442" r:id="rId26"/>
    <p:sldId id="1443" r:id="rId27"/>
    <p:sldId id="1444" r:id="rId28"/>
    <p:sldId id="1445" r:id="rId29"/>
    <p:sldId id="1446" r:id="rId30"/>
    <p:sldId id="1447" r:id="rId31"/>
    <p:sldId id="771" r:id="rId32"/>
    <p:sldId id="693" r:id="rId33"/>
    <p:sldId id="1358" r:id="rId34"/>
    <p:sldId id="1359" r:id="rId35"/>
    <p:sldId id="1398" r:id="rId36"/>
    <p:sldId id="1399" r:id="rId37"/>
    <p:sldId id="1400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12/4/2015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24 – 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Big Oh </a:t>
            </a:r>
            <a:r>
              <a:rPr lang="en-US" dirty="0"/>
              <a:t>of 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what is the </a:t>
            </a:r>
            <a:r>
              <a:rPr lang="en-US" u="sng" dirty="0"/>
              <a:t>worst case </a:t>
            </a:r>
            <a:r>
              <a:rPr lang="en-US" dirty="0"/>
              <a:t>number of elements you’d have to look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48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Big Oh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5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take a look at another sorting method!</a:t>
            </a:r>
            <a:endParaRPr lang="en-US" dirty="0"/>
          </a:p>
          <a:p>
            <a:pPr marL="1771650" lvl="3" indent="-514350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</a:t>
            </a:r>
            <a:r>
              <a:rPr lang="en-US" sz="2800" dirty="0"/>
              <a:t>look at the first pair of items in the list, and if the first one is bigger than the second one, we swap </a:t>
            </a:r>
            <a:r>
              <a:rPr lang="en-US" sz="2800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 </a:t>
            </a:r>
            <a:r>
              <a:rPr lang="en-US" sz="2800" dirty="0"/>
              <a:t>we look at the second and third one and put them in order, and so </a:t>
            </a:r>
            <a:r>
              <a:rPr lang="en-US" sz="2800" dirty="0" smtClean="0"/>
              <a:t>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Once </a:t>
            </a:r>
            <a:r>
              <a:rPr lang="en-US" sz="2800" dirty="0"/>
              <a:t>we hit the end of the list, we start over at the </a:t>
            </a:r>
            <a:r>
              <a:rPr lang="en-US" sz="2800" dirty="0" smtClean="0"/>
              <a:t>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</a:t>
            </a:r>
            <a:r>
              <a:rPr lang="en-US" sz="2800" dirty="0"/>
              <a:t>until the list is sorted!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8, 1,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First </a:t>
            </a:r>
            <a:r>
              <a:rPr lang="en-US" sz="2400" u="sng" dirty="0"/>
              <a:t>pass: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8 are in 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14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6 and 14 should be </a:t>
            </a:r>
            <a:r>
              <a:rPr lang="en-US" sz="2400" dirty="0" smtClean="0"/>
              <a:t>swapped: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6,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1,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Second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1 should 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 and 8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8 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6, 13, 14]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13 </a:t>
            </a:r>
            <a:r>
              <a:rPr lang="en-US" sz="2400" dirty="0"/>
              <a:t>and 14 are in </a:t>
            </a:r>
            <a:r>
              <a:rPr lang="en-US" sz="2400" dirty="0" smtClean="0"/>
              <a:t>order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9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10, 6, 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Third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10 and 6 should </a:t>
            </a:r>
            <a:r>
              <a:rPr lang="en-US" sz="2400" dirty="0"/>
              <a:t>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6, 10,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Fourth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6, 8,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10, 13,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31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/>
              <a:t>How </a:t>
            </a:r>
            <a:r>
              <a:rPr lang="en-US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Big Oh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6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43088" cy="4156799"/>
          </a:xfrm>
        </p:spPr>
        <p:txBody>
          <a:bodyPr/>
          <a:lstStyle/>
          <a:p>
            <a:r>
              <a:rPr lang="en-US" dirty="0" smtClean="0"/>
              <a:t>Here’s another method: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with the number on the far </a:t>
            </a: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everything less </a:t>
            </a:r>
            <a:r>
              <a:rPr lang="en-US" dirty="0"/>
              <a:t>than that number on the left of it and everything greater than it on the right of </a:t>
            </a:r>
            <a:r>
              <a:rPr lang="en-US" dirty="0" smtClean="0"/>
              <a:t>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Quicksort </a:t>
            </a:r>
            <a:r>
              <a:rPr lang="en-US" dirty="0"/>
              <a:t>the left side and the right </a:t>
            </a:r>
            <a:r>
              <a:rPr lang="en-US" dirty="0" smtClean="0"/>
              <a:t>side</a:t>
            </a:r>
          </a:p>
          <a:p>
            <a:pPr lvl="3"/>
            <a:endParaRPr lang="en-US" sz="1600" dirty="0"/>
          </a:p>
          <a:p>
            <a:r>
              <a:rPr lang="en-US" dirty="0" smtClean="0"/>
              <a:t>Does this method remind you of anything?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r>
              <a:rPr lang="en-US" dirty="0" smtClean="0"/>
              <a:t>Asymptotic Performance</a:t>
            </a:r>
          </a:p>
          <a:p>
            <a:pPr lvl="1"/>
            <a:r>
              <a:rPr lang="en-US" dirty="0" smtClean="0"/>
              <a:t>How fast an algorithm “runs”</a:t>
            </a:r>
          </a:p>
          <a:p>
            <a:pPr lvl="1"/>
            <a:r>
              <a:rPr lang="en-US" dirty="0" smtClean="0"/>
              <a:t>Why certain algorithms are “better” than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it take to move everything less than the last number to the left and everything greater than the last number to 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with the 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Big Oh of Bubble 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94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time,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  <a:r>
              <a:rPr lang="en-US" dirty="0" smtClean="0"/>
              <a:t> </a:t>
            </a:r>
            <a:r>
              <a:rPr lang="en-US" dirty="0"/>
              <a:t>is the best we can do for </a:t>
            </a:r>
            <a:r>
              <a:rPr lang="en-US" dirty="0" smtClean="0"/>
              <a:t>sorting</a:t>
            </a:r>
          </a:p>
          <a:p>
            <a:r>
              <a:rPr lang="en-US" dirty="0" smtClean="0"/>
              <a:t>However </a:t>
            </a:r>
            <a:r>
              <a:rPr lang="en-US" dirty="0"/>
              <a:t>if we make the problem slightly easier, we can do even better!</a:t>
            </a:r>
          </a:p>
          <a:p>
            <a:endParaRPr lang="en-US" dirty="0"/>
          </a:p>
          <a:p>
            <a:r>
              <a:rPr lang="en-US" dirty="0"/>
              <a:t>Imagine we know for a fact that the list we are sorting is </a:t>
            </a:r>
            <a:r>
              <a:rPr lang="en-US" u="sng" dirty="0"/>
              <a:t>only</a:t>
            </a:r>
            <a:r>
              <a:rPr lang="en-US" dirty="0"/>
              <a:t> integers between 0 and </a:t>
            </a:r>
            <a:r>
              <a:rPr lang="en-US" dirty="0" smtClean="0"/>
              <a:t>9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67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/>
              <a:t>We can make </a:t>
            </a:r>
            <a:r>
              <a:rPr lang="en-US" dirty="0" smtClean="0"/>
              <a:t>a list of size 10 filled </a:t>
            </a:r>
            <a:r>
              <a:rPr lang="en-US" dirty="0"/>
              <a:t>with </a:t>
            </a:r>
            <a:r>
              <a:rPr lang="en-US" dirty="0" smtClean="0"/>
              <a:t>zeroes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first element of this list represents the number of zeroes we’ve seen so far in the list we’re </a:t>
            </a:r>
            <a:r>
              <a:rPr lang="en-US" dirty="0" smtClean="0"/>
              <a:t>sorting</a:t>
            </a:r>
          </a:p>
          <a:p>
            <a:r>
              <a:rPr lang="en-US" dirty="0" smtClean="0"/>
              <a:t>The </a:t>
            </a:r>
            <a:r>
              <a:rPr lang="en-US" dirty="0"/>
              <a:t>second number is the number of ones we’ve seen, and so 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98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So say we have the list:</a:t>
            </a:r>
          </a:p>
          <a:p>
            <a:pPr lvl="1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[0, 3, 2, 1, 6, 8]</a:t>
            </a:r>
          </a:p>
          <a:p>
            <a:r>
              <a:rPr lang="en-US" dirty="0" smtClean="0"/>
              <a:t>We make our counting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[0, 0, 0, 0, 0, 0, 0, 0, 0, 0]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iterate over the list we want to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number is a zero, so we add one to the zeroth element of our counting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0, 0, 0, 0, 0, 0, 0, 0, 0]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next number is a 3, so we add one to the third element of our counting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0, 0, 1, 0, 0, 0, 0, 0, 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9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Then </a:t>
            </a:r>
            <a:r>
              <a:rPr lang="en-US" dirty="0"/>
              <a:t>2: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0, 1, 1, 0, 0, 0, 0, 0, 0]</a:t>
            </a:r>
          </a:p>
          <a:p>
            <a:r>
              <a:rPr lang="en-US" dirty="0" smtClean="0"/>
              <a:t>Then </a:t>
            </a:r>
            <a:r>
              <a:rPr lang="en-US" dirty="0"/>
              <a:t>1: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1, 0, 1, 0, 0, 0, 0, 0, 0]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we’re done, the list looks like this: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1, 1, 1, 1, 0, 0, 1, 0, 1, 0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an index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, we know </a:t>
            </a:r>
            <a:r>
              <a:rPr lang="en-US" dirty="0" smtClean="0"/>
              <a:t>that if </a:t>
            </a:r>
            <a:br>
              <a:rPr lang="en-US" dirty="0" smtClean="0"/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1</a:t>
            </a:r>
            <a:r>
              <a:rPr lang="en-US" dirty="0"/>
              <a:t>, there was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in the original </a:t>
            </a:r>
            <a:r>
              <a:rPr lang="en-US" dirty="0" smtClean="0"/>
              <a:t>list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pass over the counting list to figure out which numbers were there and we’ve sorted it!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1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113776" cy="4156799"/>
          </a:xfrm>
        </p:spPr>
        <p:txBody>
          <a:bodyPr/>
          <a:lstStyle/>
          <a:p>
            <a:r>
              <a:rPr lang="en-US" dirty="0" smtClean="0"/>
              <a:t>How many operations do we need to do to fill out our counting list with zeros?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/>
              <a:t>How many operations do we need to do to fill out our counting list with </a:t>
            </a:r>
            <a:r>
              <a:rPr lang="en-US" dirty="0" smtClean="0"/>
              <a:t>the right values?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113776" cy="4156799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operations do we need to do to </a:t>
            </a:r>
            <a:r>
              <a:rPr lang="en-US" dirty="0" smtClean="0"/>
              <a:t>reconstruct our sorted list?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 smtClean="0"/>
              <a:t>This gives us a total run time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3N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So our final run time is simply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0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Lab 12 this week – last lab of the semester!</a:t>
            </a:r>
          </a:p>
          <a:p>
            <a:endParaRPr lang="en-US" dirty="0"/>
          </a:p>
          <a:p>
            <a:r>
              <a:rPr lang="en-US" dirty="0" smtClean="0"/>
              <a:t>Project 2 </a:t>
            </a:r>
            <a:r>
              <a:rPr lang="en-US" dirty="0"/>
              <a:t>is out</a:t>
            </a:r>
          </a:p>
          <a:p>
            <a:pPr lvl="1"/>
            <a:r>
              <a:rPr lang="en-US" dirty="0"/>
              <a:t>Due by Tuesday, </a:t>
            </a:r>
            <a:r>
              <a:rPr lang="en-US" dirty="0" smtClean="0"/>
              <a:t>December 8th </a:t>
            </a:r>
            <a:r>
              <a:rPr lang="en-US" dirty="0"/>
              <a:t>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Review for the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 will held be on Friday, </a:t>
            </a:r>
            <a:br>
              <a:rPr lang="en-US" dirty="0" smtClean="0"/>
            </a:br>
            <a:r>
              <a:rPr lang="en-US" b="1" dirty="0" smtClean="0"/>
              <a:t>December 11</a:t>
            </a:r>
            <a:r>
              <a:rPr lang="en-US" b="1" baseline="30000" dirty="0" smtClean="0"/>
              <a:t>th</a:t>
            </a:r>
            <a:r>
              <a:rPr lang="en-US" b="1" dirty="0" smtClean="0"/>
              <a:t> from 3:30 to 5:30 PM</a:t>
            </a:r>
          </a:p>
          <a:p>
            <a:r>
              <a:rPr lang="en-US" dirty="0" smtClean="0"/>
              <a:t>Being held in three separate rooms</a:t>
            </a:r>
          </a:p>
          <a:p>
            <a:pPr lvl="2"/>
            <a:r>
              <a:rPr lang="en-US" dirty="0" smtClean="0"/>
              <a:t>Section 1 (Gibson, MW @ 1) – CHEM 030</a:t>
            </a:r>
          </a:p>
          <a:p>
            <a:pPr lvl="2"/>
            <a:r>
              <a:rPr lang="en-US" dirty="0" smtClean="0"/>
              <a:t>Section 7 (Dixon, TR @ 5:30) – CHEM 030</a:t>
            </a:r>
          </a:p>
          <a:p>
            <a:pPr lvl="2"/>
            <a:r>
              <a:rPr lang="en-US" dirty="0" smtClean="0"/>
              <a:t>Section 13 (Dixon, TR @ 10) – CHEM 030</a:t>
            </a:r>
          </a:p>
          <a:p>
            <a:pPr lvl="2"/>
            <a:r>
              <a:rPr lang="en-US" dirty="0" smtClean="0"/>
              <a:t>Section 19 (</a:t>
            </a:r>
            <a:r>
              <a:rPr lang="en-US" dirty="0" err="1" smtClean="0"/>
              <a:t>Morawski</a:t>
            </a:r>
            <a:r>
              <a:rPr lang="en-US" dirty="0" smtClean="0"/>
              <a:t>, MW @ 4) – PAHB 132</a:t>
            </a:r>
          </a:p>
          <a:p>
            <a:pPr lvl="2"/>
            <a:r>
              <a:rPr lang="en-US" dirty="0" smtClean="0"/>
              <a:t>Section 25 (Gibson, TR @ 4) – PHYS 101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Make sure you go to the correct room!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1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68047" cy="4156799"/>
          </a:xfrm>
        </p:spPr>
        <p:txBody>
          <a:bodyPr/>
          <a:lstStyle/>
          <a:p>
            <a:r>
              <a:rPr lang="en-US" dirty="0" smtClean="0"/>
              <a:t>The second survey will be released and announced on Blackboard shortly</a:t>
            </a:r>
          </a:p>
          <a:p>
            <a:pPr lvl="1"/>
            <a:r>
              <a:rPr lang="en-US" dirty="0" smtClean="0"/>
              <a:t>This is 1% of your grade, and is your chance to give feedback on your experience with the course</a:t>
            </a:r>
          </a:p>
          <a:p>
            <a:pPr lvl="1"/>
            <a:endParaRPr lang="en-US" dirty="0"/>
          </a:p>
          <a:p>
            <a:r>
              <a:rPr lang="en-US" dirty="0" smtClean="0"/>
              <a:t>Now, </a:t>
            </a:r>
            <a:r>
              <a:rPr lang="en-US" dirty="0"/>
              <a:t>we will be doing the in-class SCEQ (Student Course Evaluation Questionnaire)</a:t>
            </a:r>
          </a:p>
          <a:p>
            <a:pPr lvl="1"/>
            <a:r>
              <a:rPr lang="en-US" dirty="0"/>
              <a:t>This is an important metric for assessment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4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SCEQ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only a #2 pencil</a:t>
            </a:r>
          </a:p>
          <a:p>
            <a:r>
              <a:rPr lang="en-US" dirty="0" smtClean="0"/>
              <a:t>Catalog number should be in top left corner</a:t>
            </a:r>
          </a:p>
          <a:p>
            <a:r>
              <a:rPr lang="en-US" dirty="0" smtClean="0"/>
              <a:t>Fill in the number of credits earned towards your degree at the beginning of the semester</a:t>
            </a:r>
          </a:p>
          <a:p>
            <a:pPr lvl="1"/>
            <a:r>
              <a:rPr lang="en-US" dirty="0" smtClean="0"/>
              <a:t>If less than 100, fill the two right-most columns</a:t>
            </a:r>
          </a:p>
          <a:p>
            <a:pPr lvl="1"/>
            <a:r>
              <a:rPr lang="en-US" dirty="0" smtClean="0"/>
              <a:t>If less than 10, fill the right-most column</a:t>
            </a:r>
          </a:p>
          <a:p>
            <a:r>
              <a:rPr lang="en-US" dirty="0" smtClean="0"/>
              <a:t>Fill in your cumulative GPA</a:t>
            </a:r>
          </a:p>
          <a:p>
            <a:pPr lvl="1"/>
            <a:r>
              <a:rPr lang="en-US" dirty="0" smtClean="0"/>
              <a:t>Fill unknown digits with “0”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0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SCEQ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your officially declared major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you haven’t declared a major, enter “00”</a:t>
            </a:r>
          </a:p>
          <a:p>
            <a:pPr lvl="1"/>
            <a:r>
              <a:rPr lang="en-US" dirty="0" smtClean="0"/>
              <a:t>If yours isn’t listed, raise your hand and I’ll tell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48007"/>
              </p:ext>
            </p:extLst>
          </p:nvPr>
        </p:nvGraphicFramePr>
        <p:xfrm>
          <a:off x="722376" y="2677160"/>
          <a:ext cx="769924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7960"/>
                <a:gridCol w="1121664"/>
                <a:gridCol w="2557272"/>
                <a:gridCol w="129235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Computer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Sci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Applied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Physics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Computer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Atmo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Phys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ics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Information Sys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(General)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Chemical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Bioinformatics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Biology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SCEQ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course, fill out the </a:t>
            </a:r>
            <a:r>
              <a:rPr lang="en-US" dirty="0" err="1" smtClean="0"/>
              <a:t>Scantron</a:t>
            </a:r>
            <a:r>
              <a:rPr lang="en-US" dirty="0" smtClean="0"/>
              <a:t>, sections:</a:t>
            </a:r>
          </a:p>
          <a:p>
            <a:pPr lvl="1"/>
            <a:r>
              <a:rPr lang="en-US" sz="3200" dirty="0" smtClean="0"/>
              <a:t>A (General)</a:t>
            </a:r>
          </a:p>
          <a:p>
            <a:pPr lvl="1"/>
            <a:r>
              <a:rPr lang="en-US" sz="3200" dirty="0" smtClean="0"/>
              <a:t>B (Lecture) – </a:t>
            </a:r>
            <a:r>
              <a:rPr lang="en-US" sz="2800" dirty="0" smtClean="0"/>
              <a:t>“Instructor A” column only</a:t>
            </a:r>
          </a:p>
          <a:p>
            <a:pPr lvl="1"/>
            <a:r>
              <a:rPr lang="en-US" sz="3200" dirty="0" smtClean="0"/>
              <a:t>D (Laboratory)</a:t>
            </a:r>
          </a:p>
          <a:p>
            <a:r>
              <a:rPr lang="en-US" dirty="0" smtClean="0"/>
              <a:t>Fill out the Blue sheet</a:t>
            </a:r>
          </a:p>
          <a:p>
            <a:pPr lvl="1"/>
            <a:r>
              <a:rPr lang="en-US" dirty="0" smtClean="0"/>
              <a:t>Additional comments can be written on the back</a:t>
            </a:r>
          </a:p>
          <a:p>
            <a:r>
              <a:rPr lang="en-US" dirty="0" smtClean="0"/>
              <a:t>Bring completed sheets to the 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sorting algorithms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Radix Sort</a:t>
            </a:r>
          </a:p>
          <a:p>
            <a:r>
              <a:rPr lang="en-US" dirty="0" smtClean="0"/>
              <a:t>To examine which of these algorithms is </a:t>
            </a:r>
            <a:br>
              <a:rPr lang="en-US" dirty="0" smtClean="0"/>
            </a:br>
            <a:r>
              <a:rPr lang="en-US" dirty="0" smtClean="0"/>
              <a:t>best for different sorting situations</a:t>
            </a:r>
          </a:p>
          <a:p>
            <a:pPr lvl="1"/>
            <a:r>
              <a:rPr lang="en-US" dirty="0" smtClean="0"/>
              <a:t>How quickly do they scale?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 put the elements of </a:t>
            </a:r>
            <a:br>
              <a:rPr lang="en-US" dirty="0" smtClean="0"/>
            </a:br>
            <a:r>
              <a:rPr lang="en-US" dirty="0" smtClean="0"/>
              <a:t>a list in a specific order</a:t>
            </a:r>
          </a:p>
          <a:p>
            <a:endParaRPr lang="en-US" dirty="0"/>
          </a:p>
          <a:p>
            <a:r>
              <a:rPr lang="en-US" dirty="0" smtClean="0"/>
              <a:t>A sorted list is necessary to be able </a:t>
            </a:r>
            <a:br>
              <a:rPr lang="en-US" dirty="0" smtClean="0"/>
            </a:br>
            <a:r>
              <a:rPr lang="en-US" dirty="0" smtClean="0"/>
              <a:t>to use certain other algorithms</a:t>
            </a:r>
          </a:p>
          <a:p>
            <a:r>
              <a:rPr lang="en-US" dirty="0" smtClean="0"/>
              <a:t>Like binary search!</a:t>
            </a:r>
          </a:p>
          <a:p>
            <a:pPr lvl="1"/>
            <a:r>
              <a:rPr lang="en-US" dirty="0" smtClean="0"/>
              <a:t>If sorted once, we can search many, many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06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ways to sort a list</a:t>
            </a:r>
          </a:p>
          <a:p>
            <a:r>
              <a:rPr lang="en-US" dirty="0" smtClean="0"/>
              <a:t>What method would you use?</a:t>
            </a:r>
            <a:endParaRPr lang="en-US" dirty="0"/>
          </a:p>
          <a:p>
            <a:r>
              <a:rPr lang="en-US" dirty="0" smtClean="0"/>
              <a:t>Now imagine you can only look at </a:t>
            </a:r>
            <a:br>
              <a:rPr lang="en-US" dirty="0" smtClean="0"/>
            </a:br>
            <a:r>
              <a:rPr lang="en-US" b="1" i="1" dirty="0" err="1" smtClean="0"/>
              <a:t>at</a:t>
            </a:r>
            <a:r>
              <a:rPr lang="en-US" b="1" i="1" dirty="0" smtClean="0"/>
              <a:t> most </a:t>
            </a:r>
            <a:r>
              <a:rPr lang="en-US" dirty="0" smtClean="0"/>
              <a:t>two elements at a time</a:t>
            </a:r>
          </a:p>
          <a:p>
            <a:endParaRPr lang="en-US" dirty="0"/>
          </a:p>
          <a:p>
            <a:r>
              <a:rPr lang="en-US" dirty="0" smtClean="0"/>
              <a:t>Computer science has a number of </a:t>
            </a:r>
            <a:br>
              <a:rPr lang="en-US" dirty="0" smtClean="0"/>
            </a:br>
            <a:r>
              <a:rPr lang="en-US" dirty="0" smtClean="0"/>
              <a:t>commonly used sorting algorithms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99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simple way of sorting a list: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smallest number in a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that to the end of a new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until the original list is </a:t>
            </a:r>
            <a:r>
              <a:rPr lang="en-US" dirty="0" smtClean="0"/>
              <a:t>empty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9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40050</TotalTime>
  <Words>1446</Words>
  <Application>Microsoft Office PowerPoint</Application>
  <PresentationFormat>On-screen Show (4:3)</PresentationFormat>
  <Paragraphs>268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CMSC201  Computer Science I for Majors  Lecture 24 – Sorting</vt:lpstr>
      <vt:lpstr>Last Class We Covered</vt:lpstr>
      <vt:lpstr>Any Questions from Last Time?</vt:lpstr>
      <vt:lpstr>Today’s Objectives</vt:lpstr>
      <vt:lpstr>Sorting</vt:lpstr>
      <vt:lpstr>Sorting Algorithms</vt:lpstr>
      <vt:lpstr>Sorting Algorithms</vt:lpstr>
      <vt:lpstr>Selection Sort</vt:lpstr>
      <vt:lpstr>Selection Sort Algorithm</vt:lpstr>
      <vt:lpstr>Selection Sort Run Time</vt:lpstr>
      <vt:lpstr>Selection Sort Run Time</vt:lpstr>
      <vt:lpstr>Bubble Sort</vt:lpstr>
      <vt:lpstr>Bubble Sort Algorithm</vt:lpstr>
      <vt:lpstr>Bubble Sort Example</vt:lpstr>
      <vt:lpstr>Bubble Sort Example (Cont)</vt:lpstr>
      <vt:lpstr>Bubble Sort Example (Cont)</vt:lpstr>
      <vt:lpstr>Bubble Sort Run Time</vt:lpstr>
      <vt:lpstr>Quicksort</vt:lpstr>
      <vt:lpstr>Quicksort Algorithm</vt:lpstr>
      <vt:lpstr>Quicksort Run Time</vt:lpstr>
      <vt:lpstr>Quicksort Run Time</vt:lpstr>
      <vt:lpstr>Radix Sort</vt:lpstr>
      <vt:lpstr>Improving Run Time</vt:lpstr>
      <vt:lpstr>Radix Sort Algorithm</vt:lpstr>
      <vt:lpstr>Radix Sort Algorithm</vt:lpstr>
      <vt:lpstr>Radix Sort Algorithm</vt:lpstr>
      <vt:lpstr>Radix Sort Algorithm</vt:lpstr>
      <vt:lpstr>Radix Sort Algorithm</vt:lpstr>
      <vt:lpstr>Radix Sort Run Time</vt:lpstr>
      <vt:lpstr>Radix Sort Run Time</vt:lpstr>
      <vt:lpstr>Any Other Questions?</vt:lpstr>
      <vt:lpstr>General Announcements</vt:lpstr>
      <vt:lpstr>Announcements: Final Exam</vt:lpstr>
      <vt:lpstr>Announcements: Surveys</vt:lpstr>
      <vt:lpstr>SCEQ Details</vt:lpstr>
      <vt:lpstr>SCEQ Details</vt:lpstr>
      <vt:lpstr>SCEQ Details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592</cp:revision>
  <dcterms:created xsi:type="dcterms:W3CDTF">2014-05-05T14:25:42Z</dcterms:created>
  <dcterms:modified xsi:type="dcterms:W3CDTF">2015-12-04T21:28:29Z</dcterms:modified>
</cp:coreProperties>
</file>